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57" r:id="rId3"/>
    <p:sldId id="256" r:id="rId4"/>
    <p:sldId id="258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youtube.com/watch?v=FR1EujNdEk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0364" y="636904"/>
            <a:ext cx="10043747" cy="5754751"/>
          </a:xfrm>
        </p:spPr>
        <p:txBody>
          <a:bodyPr>
            <a:normAutofit/>
          </a:bodyPr>
          <a:lstStyle/>
          <a:p>
            <a:r>
              <a:rPr lang="hr-HR" sz="4000" dirty="0"/>
              <a:t>Biljke i životinje koje žive na jednom prostoru međusobno su povezane i čine </a:t>
            </a:r>
            <a:r>
              <a:rPr lang="hr-HR" sz="4000" b="1" dirty="0">
                <a:solidFill>
                  <a:srgbClr val="FF0000"/>
                </a:solidFill>
              </a:rPr>
              <a:t>ŽIVOTNU ZAJEDNICU.</a:t>
            </a:r>
          </a:p>
          <a:p>
            <a:pPr marL="0" indent="0">
              <a:buNone/>
            </a:pPr>
            <a:r>
              <a:rPr lang="hr-HR" sz="4000" b="1" dirty="0">
                <a:solidFill>
                  <a:srgbClr val="FF0000"/>
                </a:solidFill>
              </a:rPr>
              <a:t>HRANIDBENI LANAC</a:t>
            </a:r>
          </a:p>
          <a:p>
            <a:r>
              <a:rPr lang="hr-HR" sz="4000" dirty="0"/>
              <a:t>Biljožderi i svežderi hrane se biljkama.</a:t>
            </a:r>
          </a:p>
          <a:p>
            <a:r>
              <a:rPr lang="hr-HR" sz="4000" dirty="0"/>
              <a:t>Njih jedu svežderi i mesožderi.</a:t>
            </a:r>
          </a:p>
          <a:p>
            <a:r>
              <a:rPr lang="hr-HR" sz="4000" dirty="0"/>
              <a:t>Hranjive tvari dospijevaju u tlo kroz izmet ili razgradnjom uginulih živih bića.</a:t>
            </a:r>
          </a:p>
          <a:p>
            <a:r>
              <a:rPr lang="hr-HR" sz="4000" dirty="0"/>
              <a:t>Tako hranjive tvari kruže u prirodi.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32691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251884" y="443706"/>
            <a:ext cx="10043747" cy="4351338"/>
          </a:xfrm>
        </p:spPr>
        <p:txBody>
          <a:bodyPr/>
          <a:lstStyle/>
          <a:p>
            <a:pPr marL="0" indent="0">
              <a:buNone/>
            </a:pPr>
            <a:r>
              <a:rPr lang="hr-HR" dirty="0">
                <a:hlinkClick r:id="rId2"/>
              </a:rPr>
              <a:t>https://www.youtube.com/watch?v=FR1EujNdEkA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960" y="1891423"/>
            <a:ext cx="6072336" cy="270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783633" y="5085184"/>
            <a:ext cx="741682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hr-HR" sz="2800" dirty="0"/>
              <a:t>Objasni međuovisnost biljaka i životinja sa slike</a:t>
            </a:r>
            <a:r>
              <a:rPr lang="hr-H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215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37549" y="604680"/>
            <a:ext cx="8686800" cy="5328592"/>
          </a:xfrm>
        </p:spPr>
        <p:txBody>
          <a:bodyPr/>
          <a:lstStyle/>
          <a:p>
            <a:r>
              <a:rPr lang="hr-HR" dirty="0"/>
              <a:t>Kako možemo podijeliti životinje?</a:t>
            </a:r>
          </a:p>
          <a:p>
            <a:r>
              <a:rPr lang="hr-HR" dirty="0">
                <a:solidFill>
                  <a:srgbClr val="FF0000"/>
                </a:solidFill>
              </a:rPr>
              <a:t>DIVLJE ŽIVOTINJE</a:t>
            </a:r>
            <a:r>
              <a:rPr lang="hr-HR" dirty="0"/>
              <a:t>: sivi vuk, mrki medvjed, ris… (žive u divljini i ne ovise o čovjeku).</a:t>
            </a:r>
          </a:p>
          <a:p>
            <a:r>
              <a:rPr lang="hr-HR" dirty="0">
                <a:solidFill>
                  <a:srgbClr val="FF0000"/>
                </a:solidFill>
              </a:rPr>
              <a:t>DOMAĆE ŽIVOTINJE</a:t>
            </a:r>
            <a:r>
              <a:rPr lang="hr-HR" dirty="0"/>
              <a:t>: mačke, psi, kokoši, krave, svinje…</a:t>
            </a:r>
          </a:p>
          <a:p>
            <a:r>
              <a:rPr lang="hr-HR" dirty="0"/>
              <a:t>Ljudi od domaćih životinja imaju korist.</a:t>
            </a:r>
          </a:p>
          <a:p>
            <a:r>
              <a:rPr lang="hr-HR" dirty="0"/>
              <a:t>Krave, koze i ovce daju mlijeko. Od mlijeka se proizvode drugi mliječni proizvodi (sir, maslac, vrhnje, jogurt…).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974" y="5402958"/>
            <a:ext cx="2619375" cy="145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52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078760" y="1193260"/>
            <a:ext cx="8686800" cy="4811365"/>
          </a:xfrm>
        </p:spPr>
        <p:txBody>
          <a:bodyPr/>
          <a:lstStyle/>
          <a:p>
            <a:r>
              <a:rPr lang="hr-HR" dirty="0"/>
              <a:t>Perad se uzgaja zbog mesa i jaja.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924945"/>
            <a:ext cx="3861160" cy="26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2924945"/>
            <a:ext cx="3528392" cy="26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05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06174" y="667944"/>
            <a:ext cx="10043747" cy="4351338"/>
          </a:xfrm>
        </p:spPr>
        <p:txBody>
          <a:bodyPr/>
          <a:lstStyle/>
          <a:p>
            <a:r>
              <a:rPr lang="hr-HR" dirty="0"/>
              <a:t>Osim zbog hrane, životinje se uzgajaju zbog vune, perja, kože…</a:t>
            </a:r>
          </a:p>
          <a:p>
            <a:r>
              <a:rPr lang="hr-HR" dirty="0"/>
              <a:t>Od spomenutih materijala proizvodi se odjeća i obuća.</a:t>
            </a:r>
          </a:p>
          <a:p>
            <a:endParaRPr lang="hr-H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422" y="2695430"/>
            <a:ext cx="388843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145" y="2695431"/>
            <a:ext cx="418543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47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- Čovjek svojim djelovanjem utječe na živi svijet.</a:t>
            </a:r>
          </a:p>
          <a:p>
            <a:pPr>
              <a:buFontTx/>
              <a:buChar char="-"/>
            </a:pPr>
            <a:r>
              <a:rPr lang="hr-HR" dirty="0"/>
              <a:t>Pojedinim biljkama i životinjama čovjek ugrožava staništa pa im se smanjuje broj ili potpuno nestaju. Neke životinje su istrijebljene zbog nekontroliranog lova.</a:t>
            </a:r>
          </a:p>
          <a:p>
            <a:pPr marL="0" indent="0">
              <a:buNone/>
            </a:pPr>
            <a:r>
              <a:rPr lang="hr-HR" dirty="0"/>
              <a:t>- Ugrožene životinje su zaštićene i ne smije ih se ubijati.</a:t>
            </a:r>
          </a:p>
        </p:txBody>
      </p:sp>
    </p:spTree>
    <p:extLst>
      <p:ext uri="{BB962C8B-B14F-4D97-AF65-F5344CB8AC3E}">
        <p14:creationId xmlns:p14="http://schemas.microsoft.com/office/powerpoint/2010/main" val="2958296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55107" y="-37640"/>
            <a:ext cx="10043746" cy="1325563"/>
          </a:xfrm>
        </p:spPr>
        <p:txBody>
          <a:bodyPr/>
          <a:lstStyle/>
          <a:p>
            <a:r>
              <a:rPr lang="hr-HR" dirty="0"/>
              <a:t>ZAŠTIĆENE ŽIVOTINJE U HRVATSKOJ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340768"/>
            <a:ext cx="2819400" cy="205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1340768"/>
            <a:ext cx="280035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407707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7" y="4277097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639616" y="3501008"/>
            <a:ext cx="1111202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VIDRA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7032104" y="3501008"/>
            <a:ext cx="183909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BJELOUŠKA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2639616" y="6220197"/>
            <a:ext cx="257532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BJELOGLAVI SUP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7640192" y="6220197"/>
            <a:ext cx="116089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DUPIN</a:t>
            </a:r>
          </a:p>
        </p:txBody>
      </p:sp>
    </p:spTree>
    <p:extLst>
      <p:ext uri="{BB962C8B-B14F-4D97-AF65-F5344CB8AC3E}">
        <p14:creationId xmlns:p14="http://schemas.microsoft.com/office/powerpoint/2010/main" val="141323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20948" y="444072"/>
            <a:ext cx="10043747" cy="4351338"/>
          </a:xfrm>
        </p:spPr>
        <p:txBody>
          <a:bodyPr/>
          <a:lstStyle/>
          <a:p>
            <a:pPr marL="0" indent="0">
              <a:buNone/>
            </a:pPr>
            <a:r>
              <a:rPr lang="hr-HR" b="1" dirty="0">
                <a:solidFill>
                  <a:srgbClr val="FF0000"/>
                </a:solidFill>
              </a:rPr>
              <a:t>ZAŠTIĆENE DOMAĆE ŽIVOTINJE</a:t>
            </a:r>
            <a:r>
              <a:rPr lang="hr-HR" dirty="0"/>
              <a:t>: </a:t>
            </a:r>
          </a:p>
          <a:p>
            <a:pPr marL="0" indent="0">
              <a:buNone/>
            </a:pPr>
            <a:r>
              <a:rPr lang="hr-HR" dirty="0"/>
              <a:t>konj hrvatski posavac, zagorski puran, istarsko govedo ili BOŠKARIN, dalmatinski magarac, ovca lička pramenka…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b="1" dirty="0">
                <a:solidFill>
                  <a:srgbClr val="FF0000"/>
                </a:solidFill>
              </a:rPr>
              <a:t>IZVORNE HRVATSKE PASMINE</a:t>
            </a:r>
          </a:p>
          <a:p>
            <a:pPr marL="0" indent="0">
              <a:buNone/>
            </a:pPr>
            <a:endParaRPr lang="hr-HR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25A953-A6AA-48C4-B9AD-3093636CA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20" y="2793507"/>
            <a:ext cx="8173591" cy="261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34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			Život životinja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>
                <a:solidFill>
                  <a:srgbClr val="FF0000"/>
                </a:solidFill>
              </a:rPr>
              <a:t>ŽIVOTINJE</a:t>
            </a:r>
            <a:r>
              <a:rPr lang="hr-HR" b="1" dirty="0"/>
              <a:t> – živa bića</a:t>
            </a:r>
          </a:p>
          <a:p>
            <a:r>
              <a:rPr lang="hr-HR" b="1" dirty="0">
                <a:solidFill>
                  <a:srgbClr val="FF0000"/>
                </a:solidFill>
              </a:rPr>
              <a:t>Žive u</a:t>
            </a:r>
            <a:r>
              <a:rPr lang="hr-HR" b="1" dirty="0"/>
              <a:t> šumama, na travnjacima, u rijekama, morima…</a:t>
            </a:r>
          </a:p>
          <a:p>
            <a:r>
              <a:rPr lang="hr-HR" b="1" dirty="0">
                <a:solidFill>
                  <a:srgbClr val="FF0000"/>
                </a:solidFill>
              </a:rPr>
              <a:t>RAST I RAZVOJ</a:t>
            </a:r>
            <a:r>
              <a:rPr lang="hr-HR" b="1" dirty="0"/>
              <a:t>: svjetlost, toplina…</a:t>
            </a:r>
          </a:p>
          <a:p>
            <a:r>
              <a:rPr lang="hr-HR" b="1" dirty="0">
                <a:solidFill>
                  <a:srgbClr val="0070C0"/>
                </a:solidFill>
              </a:rPr>
              <a:t>BILJOŽDERI, MESOŽDERI, SVEJEDI</a:t>
            </a:r>
          </a:p>
          <a:p>
            <a:r>
              <a:rPr lang="hr-HR" b="1" dirty="0">
                <a:solidFill>
                  <a:srgbClr val="FF0000"/>
                </a:solidFill>
              </a:rPr>
              <a:t>ŽIVOTNA ZAJEDNICA</a:t>
            </a:r>
          </a:p>
          <a:p>
            <a:r>
              <a:rPr lang="hr-HR" b="1" dirty="0">
                <a:solidFill>
                  <a:srgbClr val="002060"/>
                </a:solidFill>
              </a:rPr>
              <a:t>HRANIDBENI LANAC</a:t>
            </a:r>
          </a:p>
          <a:p>
            <a:r>
              <a:rPr lang="hr-HR" b="1" dirty="0">
                <a:solidFill>
                  <a:srgbClr val="FF0000"/>
                </a:solidFill>
              </a:rPr>
              <a:t>DIVLJE ŽIVOTINJE </a:t>
            </a:r>
            <a:r>
              <a:rPr lang="hr-HR" b="1" dirty="0"/>
              <a:t>(sivi vuk, mrki medvjed, ris) i </a:t>
            </a:r>
            <a:r>
              <a:rPr lang="hr-HR" b="1" dirty="0">
                <a:solidFill>
                  <a:srgbClr val="FF0000"/>
                </a:solidFill>
              </a:rPr>
              <a:t>DOMAĆE ŽIVOTINJE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64400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- </a:t>
            </a:r>
            <a:r>
              <a:rPr lang="hr-HR" b="1" dirty="0"/>
              <a:t>Životinje ljudima služe za </a:t>
            </a:r>
            <a:r>
              <a:rPr lang="hr-HR" b="1" dirty="0">
                <a:solidFill>
                  <a:srgbClr val="FF0000"/>
                </a:solidFill>
              </a:rPr>
              <a:t>hranu, mlijeko i odjeću</a:t>
            </a:r>
            <a:r>
              <a:rPr lang="hr-HR" b="1" dirty="0"/>
              <a:t>.</a:t>
            </a:r>
          </a:p>
          <a:p>
            <a:pPr marL="0" indent="0">
              <a:buNone/>
            </a:pPr>
            <a:r>
              <a:rPr lang="hr-HR" b="1" dirty="0"/>
              <a:t>- </a:t>
            </a:r>
            <a:r>
              <a:rPr lang="hr-HR" b="1" dirty="0">
                <a:solidFill>
                  <a:srgbClr val="FF0000"/>
                </a:solidFill>
              </a:rPr>
              <a:t>ZAŠTIĆENE ŽIVOTINJE</a:t>
            </a: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/>
              <a:t>DOMAĆA ZADAĆA, </a:t>
            </a:r>
            <a:r>
              <a:rPr lang="hr-HR" dirty="0"/>
              <a:t>udžbenik, str. 34. i 35.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91E8AE-3265-41AC-879B-D950BFBE3DDB}"/>
              </a:ext>
            </a:extLst>
          </p:cNvPr>
          <p:cNvSpPr txBox="1"/>
          <p:nvPr/>
        </p:nvSpPr>
        <p:spPr>
          <a:xfrm>
            <a:off x="1478559" y="6176963"/>
            <a:ext cx="7942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615900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PONOVIMO.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Kako dijelimo prirodu?</a:t>
            </a:r>
          </a:p>
          <a:p>
            <a:r>
              <a:rPr lang="hr-HR" dirty="0"/>
              <a:t>Što pripada neživoj prirodi?</a:t>
            </a:r>
          </a:p>
          <a:p>
            <a:r>
              <a:rPr lang="hr-HR" dirty="0"/>
              <a:t>Navedi živa bića.</a:t>
            </a:r>
          </a:p>
          <a:p>
            <a:pPr marL="0" indent="0">
              <a:buNone/>
            </a:pP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943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14399" y="577078"/>
            <a:ext cx="7600427" cy="2387600"/>
          </a:xfrm>
        </p:spPr>
        <p:txBody>
          <a:bodyPr/>
          <a:lstStyle/>
          <a:p>
            <a:r>
              <a:rPr lang="hr-HR" dirty="0"/>
              <a:t>			</a:t>
            </a:r>
            <a:r>
              <a:rPr lang="hr-HR" sz="5400" b="1" dirty="0"/>
              <a:t>Život životinja</a:t>
            </a:r>
          </a:p>
        </p:txBody>
      </p:sp>
    </p:spTree>
    <p:extLst>
      <p:ext uri="{BB962C8B-B14F-4D97-AF65-F5344CB8AC3E}">
        <p14:creationId xmlns:p14="http://schemas.microsoft.com/office/powerpoint/2010/main" val="1427388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52600" y="166888"/>
            <a:ext cx="8686800" cy="5688632"/>
          </a:xfrm>
        </p:spPr>
        <p:txBody>
          <a:bodyPr>
            <a:normAutofit/>
          </a:bodyPr>
          <a:lstStyle/>
          <a:p>
            <a:r>
              <a:rPr lang="hr-HR" dirty="0"/>
              <a:t>Životinje su živa bića.</a:t>
            </a:r>
          </a:p>
          <a:p>
            <a:r>
              <a:rPr lang="hr-HR" dirty="0"/>
              <a:t>Životinje žive na različitim prostorima: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/>
              <a:t>                                                           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837" y="1412070"/>
            <a:ext cx="284797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453" y="1364420"/>
            <a:ext cx="2664296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136" y="4134768"/>
            <a:ext cx="2777066" cy="184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647" y="4149117"/>
            <a:ext cx="3459386" cy="184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617913" y="3411909"/>
            <a:ext cx="109036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ŠUMA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6208248" y="3353878"/>
            <a:ext cx="173118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TRAVNJAK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2773651" y="6126948"/>
            <a:ext cx="115288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RIJEKA</a:t>
            </a:r>
          </a:p>
        </p:txBody>
      </p:sp>
      <p:sp>
        <p:nvSpPr>
          <p:cNvPr id="8" name="TekstniOkvir 7"/>
          <p:cNvSpPr txBox="1"/>
          <p:nvPr/>
        </p:nvSpPr>
        <p:spPr>
          <a:xfrm>
            <a:off x="6660182" y="6126948"/>
            <a:ext cx="111761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sz="2800" dirty="0"/>
              <a:t>MORE</a:t>
            </a:r>
          </a:p>
        </p:txBody>
      </p:sp>
    </p:spTree>
    <p:extLst>
      <p:ext uri="{BB962C8B-B14F-4D97-AF65-F5344CB8AC3E}">
        <p14:creationId xmlns:p14="http://schemas.microsoft.com/office/powerpoint/2010/main" val="338503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2E92FA66-67D7-4CB4-94D3-E643A9AD4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225296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81144" y="896112"/>
            <a:ext cx="6894576" cy="146304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hr-HR" sz="2400" dirty="0"/>
              <a:t>Što je životinjama potrebno za rast i razvoj?</a:t>
            </a:r>
          </a:p>
          <a:p>
            <a:r>
              <a:rPr lang="hr-HR" sz="2000" b="1" dirty="0"/>
              <a:t>SVJETLOST</a:t>
            </a:r>
          </a:p>
          <a:p>
            <a:r>
              <a:rPr lang="hr-HR" sz="2000" b="1" dirty="0"/>
              <a:t>TOPLINA</a:t>
            </a:r>
          </a:p>
          <a:p>
            <a:r>
              <a:rPr lang="hr-HR" sz="2000" b="1" dirty="0"/>
              <a:t>ZRAK</a:t>
            </a:r>
          </a:p>
          <a:p>
            <a:r>
              <a:rPr lang="hr-HR" sz="2000" b="1" dirty="0"/>
              <a:t>VODA</a:t>
            </a:r>
          </a:p>
          <a:p>
            <a:r>
              <a:rPr lang="hr-HR" sz="2000" b="1" dirty="0"/>
              <a:t>HRANA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53A5BF-D41C-4CBD-9B0A-8D2208390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064" y="2881093"/>
            <a:ext cx="10917936" cy="39304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20D27A-9B51-46B8-AAF9-7B2B1F072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557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1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61288" y="836712"/>
            <a:ext cx="11228832" cy="5911560"/>
          </a:xfrm>
        </p:spPr>
        <p:txBody>
          <a:bodyPr>
            <a:normAutofit/>
          </a:bodyPr>
          <a:lstStyle/>
          <a:p>
            <a:r>
              <a:rPr lang="hr-HR" sz="3200" dirty="0"/>
              <a:t>Kako životinje dolaze do hrane?</a:t>
            </a:r>
          </a:p>
          <a:p>
            <a:pPr marL="0" indent="0">
              <a:buNone/>
            </a:pPr>
            <a:r>
              <a:rPr lang="hr-HR" sz="3200" dirty="0"/>
              <a:t>Životinje ne mogu same proizvoditi hranu.</a:t>
            </a:r>
          </a:p>
          <a:p>
            <a:pPr marL="0" indent="0">
              <a:buNone/>
            </a:pPr>
            <a:r>
              <a:rPr lang="hr-HR" sz="3200" dirty="0"/>
              <a:t>Hrane se hranom koju su proizvele biljke, te drugim životinjama.</a:t>
            </a:r>
          </a:p>
          <a:p>
            <a:pPr marL="0" indent="0">
              <a:buNone/>
            </a:pPr>
            <a:endParaRPr lang="hr-HR" sz="3200" dirty="0"/>
          </a:p>
          <a:p>
            <a:r>
              <a:rPr lang="hr-HR" sz="3200" dirty="0"/>
              <a:t>Prema prehrani dijelimo ih u tri skupine: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FF0000"/>
                </a:solidFill>
              </a:rPr>
              <a:t>BILJOJEDI </a:t>
            </a:r>
            <a:r>
              <a:rPr lang="hr-HR" sz="3200" dirty="0"/>
              <a:t>(biljožderi), </a:t>
            </a:r>
            <a:r>
              <a:rPr lang="hr-HR" sz="3200" dirty="0">
                <a:solidFill>
                  <a:srgbClr val="FF0000"/>
                </a:solidFill>
              </a:rPr>
              <a:t>MESOJEDI</a:t>
            </a:r>
            <a:r>
              <a:rPr lang="hr-HR" sz="3200" dirty="0"/>
              <a:t> (mesožderi) i </a:t>
            </a:r>
            <a:r>
              <a:rPr lang="hr-HR" sz="3200" dirty="0">
                <a:solidFill>
                  <a:srgbClr val="FF0000"/>
                </a:solidFill>
              </a:rPr>
              <a:t>SVEJEDI</a:t>
            </a:r>
            <a:r>
              <a:rPr lang="hr-HR" sz="3200" dirty="0"/>
              <a:t> (svežderi)</a:t>
            </a:r>
          </a:p>
          <a:p>
            <a:pPr marL="0" indent="0">
              <a:buNone/>
            </a:pPr>
            <a:r>
              <a:rPr lang="hr-HR" sz="3200" dirty="0"/>
              <a:t>- BILJOJEDI – jedu hranu biljnog podrijetla</a:t>
            </a:r>
          </a:p>
          <a:p>
            <a:pPr marL="0" indent="0">
              <a:buNone/>
            </a:pPr>
            <a:r>
              <a:rPr lang="hr-HR" sz="3200" dirty="0"/>
              <a:t>- MESOJEDI - hrane se drugim životinjama</a:t>
            </a:r>
          </a:p>
          <a:p>
            <a:pPr marL="0" indent="0">
              <a:buNone/>
            </a:pPr>
            <a:r>
              <a:rPr lang="hr-HR" sz="3200" dirty="0"/>
              <a:t>- SVEJEDI – jedu hranu biljnog i životinjskog podrijetla</a:t>
            </a:r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2187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793918" y="87214"/>
            <a:ext cx="10043746" cy="1325563"/>
          </a:xfrm>
        </p:spPr>
        <p:txBody>
          <a:bodyPr/>
          <a:lstStyle/>
          <a:p>
            <a:r>
              <a:rPr lang="hr-HR" dirty="0"/>
              <a:t>BILJOJEDI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1340768"/>
            <a:ext cx="345638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4077072"/>
            <a:ext cx="367240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3686176"/>
            <a:ext cx="3528392" cy="247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1441530"/>
            <a:ext cx="3528392" cy="195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4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723979" y="159222"/>
            <a:ext cx="3280234" cy="1325563"/>
          </a:xfrm>
        </p:spPr>
        <p:txBody>
          <a:bodyPr/>
          <a:lstStyle/>
          <a:p>
            <a:r>
              <a:rPr lang="hr-HR" dirty="0"/>
              <a:t>MESOJEDI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1556792"/>
            <a:ext cx="367240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1484785"/>
            <a:ext cx="3672408" cy="217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4149080"/>
            <a:ext cx="360040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4009010"/>
            <a:ext cx="3246887" cy="245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40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4230" y="159221"/>
            <a:ext cx="4248472" cy="1325563"/>
          </a:xfrm>
        </p:spPr>
        <p:txBody>
          <a:bodyPr/>
          <a:lstStyle/>
          <a:p>
            <a:r>
              <a:rPr lang="hr-HR" dirty="0"/>
              <a:t>SVEJEDI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800" y="1642512"/>
            <a:ext cx="3496722" cy="263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1555832"/>
            <a:ext cx="3107440" cy="276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76" y="4633403"/>
            <a:ext cx="424847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00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502</Words>
  <Application>Microsoft Office PowerPoint</Application>
  <PresentationFormat>Widescreen</PresentationFormat>
  <Paragraphs>83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   Život životinja</vt:lpstr>
      <vt:lpstr>PowerPoint Presentation</vt:lpstr>
      <vt:lpstr>PowerPoint Presentation</vt:lpstr>
      <vt:lpstr>PowerPoint Presentation</vt:lpstr>
      <vt:lpstr>BILJOJEDI</vt:lpstr>
      <vt:lpstr>MESOJEDI</vt:lpstr>
      <vt:lpstr>SVEJEDI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ZAŠTIĆENE ŽIVOTINJE U HRVATSKOJ</vt:lpstr>
      <vt:lpstr>PowerPoint Presentation</vt:lpstr>
      <vt:lpstr>   Život životinja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2021-10-06T14:12:13Z</dcterms:modified>
</cp:coreProperties>
</file>